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19" r:id="rId2"/>
    <p:sldId id="430" r:id="rId3"/>
    <p:sldId id="433" r:id="rId4"/>
    <p:sldId id="431" r:id="rId5"/>
    <p:sldId id="434" r:id="rId6"/>
    <p:sldId id="436" r:id="rId7"/>
    <p:sldId id="435" r:id="rId8"/>
    <p:sldId id="437" r:id="rId9"/>
  </p:sldIdLst>
  <p:sldSz cx="9144000" cy="6858000" type="screen4x3"/>
  <p:notesSz cx="6858000" cy="9945688"/>
  <p:defaultTextStyle>
    <a:defPPr>
      <a:defRPr lang="fr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32" autoAdjust="0"/>
    <p:restoredTop sz="94106" autoAdjust="0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4F1209F-3BF0-0B4A-876E-00EA67E198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t" anchorCtr="0" compatLnSpc="1">
            <a:prstTxWarp prst="textNoShape">
              <a:avLst/>
            </a:prstTxWarp>
          </a:bodyPr>
          <a:lstStyle>
            <a:lvl1pPr algn="l" defTabSz="9277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21384A0-8E79-C546-A463-F23861442F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t" anchorCtr="0" compatLnSpc="1">
            <a:prstTxWarp prst="textNoShape">
              <a:avLst/>
            </a:prstTxWarp>
          </a:bodyPr>
          <a:lstStyle>
            <a:lvl1pPr algn="r" defTabSz="9277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988721E1-39C1-814C-A4D9-E9F8D9CFA67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b" anchorCtr="0" compatLnSpc="1">
            <a:prstTxWarp prst="textNoShape">
              <a:avLst/>
            </a:prstTxWarp>
          </a:bodyPr>
          <a:lstStyle>
            <a:lvl1pPr algn="l" defTabSz="9277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4FE67FFB-725E-B94D-8679-86AD50D902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b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/>
            </a:lvl1pPr>
          </a:lstStyle>
          <a:p>
            <a:fld id="{BB1D7D4D-6BED-7F42-B093-73EEFB347C76}" type="slidenum">
              <a:rPr lang="fr-CH" altLang="en-US"/>
              <a:pPr/>
              <a:t>‹Nr.›</a:t>
            </a:fld>
            <a:endParaRPr lang="fr-C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EE24F87-92BF-4148-B98F-02D04AEE50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t" anchorCtr="0" compatLnSpc="1">
            <a:prstTxWarp prst="textNoShape">
              <a:avLst/>
            </a:prstTxWarp>
          </a:bodyPr>
          <a:lstStyle>
            <a:lvl1pPr algn="l" defTabSz="9277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43DB184-90F0-4842-80EF-272CD9A69C6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t" anchorCtr="0" compatLnSpc="1">
            <a:prstTxWarp prst="textNoShape">
              <a:avLst/>
            </a:prstTxWarp>
          </a:bodyPr>
          <a:lstStyle>
            <a:lvl1pPr algn="r" defTabSz="9277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19F159F-E6C2-B446-A802-874A4C5B5F8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4538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BDE6E78-5797-2845-8DA3-5CDFCF60FC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24400"/>
            <a:ext cx="5026025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noProof="0"/>
              <a:t>Klicken Sie, um die Formate des Vorlagentextes zu bearbeiten</a:t>
            </a:r>
          </a:p>
          <a:p>
            <a:pPr lvl="1"/>
            <a:r>
              <a:rPr lang="fr-CH" noProof="0"/>
              <a:t>Zweite Ebene</a:t>
            </a:r>
          </a:p>
          <a:p>
            <a:pPr lvl="2"/>
            <a:r>
              <a:rPr lang="fr-CH" noProof="0"/>
              <a:t>Dritte Ebene</a:t>
            </a:r>
          </a:p>
          <a:p>
            <a:pPr lvl="3"/>
            <a:r>
              <a:rPr lang="fr-CH" noProof="0"/>
              <a:t>Vierte Ebene</a:t>
            </a:r>
          </a:p>
          <a:p>
            <a:pPr lvl="4"/>
            <a:r>
              <a:rPr lang="fr-CH" noProof="0"/>
              <a:t>Fünfte Ebene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ED5377F-FCB6-A34A-A674-172BD848E8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b" anchorCtr="0" compatLnSpc="1">
            <a:prstTxWarp prst="textNoShape">
              <a:avLst/>
            </a:prstTxWarp>
          </a:bodyPr>
          <a:lstStyle>
            <a:lvl1pPr algn="l" defTabSz="9277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DFF03AA-C59F-1D41-BA3A-4F6BBB5A66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9" tIns="46360" rIns="92719" bIns="46360" numCol="1" anchor="b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/>
            </a:lvl1pPr>
          </a:lstStyle>
          <a:p>
            <a:fld id="{17DF765F-4FC0-4B4E-8632-0D339CD9A403}" type="slidenum">
              <a:rPr lang="fr-CH" altLang="en-US"/>
              <a:pPr/>
              <a:t>‹Nr.›</a:t>
            </a:fld>
            <a:endParaRPr lang="fr-C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6333DE9-FBB0-254D-84EF-0B89ADD970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FED86A-E656-7042-8B13-882AD8F8BDBB}" type="slidenum">
              <a:rPr lang="fr-CH" altLang="en-US"/>
              <a:pPr>
                <a:spcBef>
                  <a:spcPct val="0"/>
                </a:spcBef>
              </a:pPr>
              <a:t>1</a:t>
            </a:fld>
            <a:endParaRPr lang="fr-CH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F658433-35B2-1340-8520-714E81799D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6150" y="744538"/>
            <a:ext cx="4973638" cy="3730625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AD7BF9F-B530-FD4E-8C5E-C5CE6AD39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DDAB3A9-D799-6D40-B8BF-CBB052433A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7171" name="Rectangle 7">
            <a:extLst>
              <a:ext uri="{FF2B5EF4-FFF2-40B4-BE49-F238E27FC236}">
                <a16:creationId xmlns:a16="http://schemas.microsoft.com/office/drawing/2014/main" id="{D41F3B61-BEF3-1B49-B649-A3BBEC306F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9B835F-906A-B449-8BE6-C8C13CC5F4D6}" type="slidenum">
              <a:rPr lang="de-DE" altLang="en-US" sz="800">
                <a:latin typeface="Arial" panose="020B0604020202020204" pitchFamily="34" charset="0"/>
              </a:rPr>
              <a:pPr/>
              <a:t>2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5D2CE2CB-C7F3-6548-92F6-84C4B0F8DD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8A4C18A5-B87E-B343-B7FB-4B35A6085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2803703-F376-7141-BFD7-AE0179D4CB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9219" name="Rectangle 7">
            <a:extLst>
              <a:ext uri="{FF2B5EF4-FFF2-40B4-BE49-F238E27FC236}">
                <a16:creationId xmlns:a16="http://schemas.microsoft.com/office/drawing/2014/main" id="{264F0463-434B-D24D-8001-E8FE9220F0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8D67CF-10D6-9D41-ABFF-38E4BE6B1486}" type="slidenum">
              <a:rPr lang="de-DE" altLang="en-US" sz="800">
                <a:latin typeface="Arial" panose="020B0604020202020204" pitchFamily="34" charset="0"/>
              </a:rPr>
              <a:pPr/>
              <a:t>3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8536C4B9-B6F3-1247-8127-73C64E98A1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03737818-A516-C549-85F8-D346BE88C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F027795-98E7-744B-9A25-67238ABFBC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B8765C7F-CB28-E446-AFED-5A4FE2281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A1B9E1-5099-624A-AE75-DA441329B312}" type="slidenum">
              <a:rPr lang="de-DE" altLang="en-US" sz="800">
                <a:latin typeface="Arial" panose="020B0604020202020204" pitchFamily="34" charset="0"/>
              </a:rPr>
              <a:pPr/>
              <a:t>4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55BE13DC-22E5-D545-A7E2-78566CE2AF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580689E1-C19E-5541-9E7B-F56CCA184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8482A3F-BDA9-D945-9793-5C68E8DD62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13315" name="Rectangle 7">
            <a:extLst>
              <a:ext uri="{FF2B5EF4-FFF2-40B4-BE49-F238E27FC236}">
                <a16:creationId xmlns:a16="http://schemas.microsoft.com/office/drawing/2014/main" id="{A2A35CFA-EF88-4C40-841C-306C16C09D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3F792D-FCAA-F14A-8530-959119F18933}" type="slidenum">
              <a:rPr lang="de-DE" altLang="en-US" sz="800">
                <a:latin typeface="Arial" panose="020B0604020202020204" pitchFamily="34" charset="0"/>
              </a:rPr>
              <a:pPr/>
              <a:t>5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8D0B37C8-D264-F149-AA56-410EFF772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0BDB189E-EF81-A44D-A019-8009089109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3A0247C-CEA3-534C-9C9B-2B8E595A02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15363" name="Rectangle 7">
            <a:extLst>
              <a:ext uri="{FF2B5EF4-FFF2-40B4-BE49-F238E27FC236}">
                <a16:creationId xmlns:a16="http://schemas.microsoft.com/office/drawing/2014/main" id="{6D11EA0F-EE70-6748-8BAF-94EE6DA1F1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BC3C48-C0AC-934E-9AD7-81CB1E3C222E}" type="slidenum">
              <a:rPr lang="de-DE" altLang="en-US" sz="800">
                <a:latin typeface="Arial" panose="020B0604020202020204" pitchFamily="34" charset="0"/>
              </a:rPr>
              <a:pPr/>
              <a:t>6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815C316E-B4E9-7B42-BE43-348C704935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8F044976-EDED-1146-8DF7-1EF677D9A8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9FBB83C-E5FD-1945-B4FB-75CE89F975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17411" name="Rectangle 7">
            <a:extLst>
              <a:ext uri="{FF2B5EF4-FFF2-40B4-BE49-F238E27FC236}">
                <a16:creationId xmlns:a16="http://schemas.microsoft.com/office/drawing/2014/main" id="{4874657A-7358-8F47-8393-E16FA9EFE9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53C4E8-1E1E-564E-AA4F-6C0187348EF1}" type="slidenum">
              <a:rPr lang="de-DE" altLang="en-US" sz="800">
                <a:latin typeface="Arial" panose="020B0604020202020204" pitchFamily="34" charset="0"/>
              </a:rPr>
              <a:pPr/>
              <a:t>7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E852D3E9-2765-C64D-9E82-5BBD0543CB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9F93A4B0-1569-5640-BC33-265B6439ED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C581683-91BB-8E46-880E-6778329BBE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1200">
                <a:latin typeface="Arial" panose="020B0604020202020204" pitchFamily="34" charset="0"/>
              </a:rPr>
              <a:t>SEMINAR "New Dimensions of Leadership", Helsinki, 21 Feb. 2006,  Dr. Antoinette Rüegg, Past President  </a:t>
            </a:r>
          </a:p>
        </p:txBody>
      </p:sp>
      <p:sp>
        <p:nvSpPr>
          <p:cNvPr id="19459" name="Rectangle 7">
            <a:extLst>
              <a:ext uri="{FF2B5EF4-FFF2-40B4-BE49-F238E27FC236}">
                <a16:creationId xmlns:a16="http://schemas.microsoft.com/office/drawing/2014/main" id="{01946034-71B6-754F-B201-EB086BC98B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3113" indent="-225425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003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75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47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1913" indent="-225425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0BB08C-77CB-C844-AE2E-351941B221DC}" type="slidenum">
              <a:rPr lang="de-DE" altLang="en-US" sz="800">
                <a:latin typeface="Arial" panose="020B0604020202020204" pitchFamily="34" charset="0"/>
              </a:rPr>
              <a:pPr/>
              <a:t>8</a:t>
            </a:fld>
            <a:endParaRPr lang="de-DE" altLang="en-US" sz="800">
              <a:latin typeface="Arial" panose="020B0604020202020204" pitchFamily="34" charset="0"/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BAE3C26B-BE94-B145-A777-514AC21EEE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23900"/>
            <a:ext cx="4821238" cy="3614738"/>
          </a:xfrm>
          <a:ln/>
        </p:spPr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A4CC0481-391B-1C49-BCEC-44DA6CAB9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4579938"/>
            <a:ext cx="5008563" cy="4337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altLang="en-US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CDF28A-BB59-B242-8237-F5DA635FC6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9F4B73-9DA0-0247-9408-6ABE8E7B8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F49FF4-39CB-9A41-884E-0FB452CBBA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45104D-624D-AA40-B02E-6D1BAF5513AD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410663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229F44-07C3-CA46-86E5-E68E1F022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45E0D8-EDA0-1E47-A524-4EC0885591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571C2E-A1AB-4D41-B42A-97D4D44129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ECFF77-9862-C149-86C2-EE6B21053ACD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85435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CD7BD1-69DA-E941-81C4-49685DB499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8DC7A1-40C8-9A43-AB70-B0596FC653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6E7E3D-0AE2-084E-88FC-E6054B64E3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22E013-18C7-DE4E-95D1-9AF7E15A1D5E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91305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50AE36-EE40-A949-88BE-A4F72BB96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F2463F-3B50-E346-9533-6B790B37B5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2AE7D9-3C2F-6F41-AADD-724CECF445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4E878-B62B-3642-A046-38981DD6B0B0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66781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9BA33A-9614-5D49-B332-1FAE60D92F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90326F-FA2C-E74D-B6D1-8E6BB1265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D2A2A2-8AA3-F246-9533-BA0A2532D7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269AF8-B6CE-3947-80B3-6F40739A1F43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05472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984F93-B7AB-3E44-914D-DF7A2A601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72CA6D-584B-724C-BE00-37BBC60928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A11CEA-B33A-4B41-9C74-1E3C4E532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4EB2EE-2CC2-B447-954A-6C806505B758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31470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DEFB52-63B7-AD43-A665-0C1E33E97F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0607EB-158E-1B4B-B44B-1952A6A5A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7E1842E-B6BC-F145-80C0-67F132A60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8B947-BA24-7246-BC99-59761DF9ECD2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07812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EE74AC4-8F1E-6348-99F8-3827703160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B94E5FF-66AA-3C49-8667-1BD1463BD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84654E-613B-224D-AC5D-A5264FF3B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B2F42-58AA-B746-9545-01447D18D0BA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639633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1E21FC-5A4E-7E40-A657-2831B2E4FD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B163AF9-8307-CE4F-9B3F-67E92402B0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EFDAE0A-FB4C-744C-B51E-25F0EB3507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67B514-E133-4243-B2BA-A5524CA0A3B2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14371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901068-7DFC-7145-9938-D76274D77D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49938B-6076-1049-99C8-684990FB5B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D52D8E-E8C9-B54A-AD7A-FA19469564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B6FA1-91F2-804A-9C25-4F9791F0D497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127171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C3AB9B-D96E-C24F-9930-10BACBE678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9AE756-2302-144D-956C-A6D2CCEA4B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624379-18C2-7B44-9FEB-A6E337FDC5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5EB49D-06E0-0248-90C7-0C7FC644E8B5}" type="slidenum">
              <a:rPr lang="fr-CH" altLang="en-US"/>
              <a:pPr/>
              <a:t>‹Nr.›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340152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9CA0E9D-B4EA-BC43-9363-D8A50B227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en-US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B9FF408-E791-1C4A-9DA2-48BFEB3B6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en-US"/>
              <a:t>Klicken Sie, um die Formate des Vorlagentextes zu bearbeiten</a:t>
            </a:r>
          </a:p>
          <a:p>
            <a:pPr lvl="1"/>
            <a:r>
              <a:rPr lang="fr-CH" altLang="en-US"/>
              <a:t>Zweite Ebene</a:t>
            </a:r>
          </a:p>
          <a:p>
            <a:pPr lvl="2"/>
            <a:r>
              <a:rPr lang="fr-CH" altLang="en-US"/>
              <a:t>Dritte Ebene</a:t>
            </a:r>
          </a:p>
          <a:p>
            <a:pPr lvl="3"/>
            <a:r>
              <a:rPr lang="fr-CH" altLang="en-US"/>
              <a:t>Vierte Ebene</a:t>
            </a:r>
          </a:p>
          <a:p>
            <a:pPr lvl="4"/>
            <a:r>
              <a:rPr lang="fr-CH" altLang="en-US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D5A26BC-3594-5042-A664-8359788321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E62CCA4-8FEC-CE46-B50E-2D413FE0D0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CB1EB1C-E1AC-F645-8DC4-BB111B9A66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5EB665D-8EA7-AC42-993E-7150A67C996D}" type="slidenum">
              <a:rPr lang="fr-CH" altLang="en-US"/>
              <a:pPr/>
              <a:t>‹Nr.›</a:t>
            </a:fld>
            <a:endParaRPr lang="fr-C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45EB881-4267-624F-8164-02627BBA3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fr-CH" altLang="en-US" sz="2400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fr-CH" altLang="en-US" sz="2400" dirty="0">
                <a:latin typeface="Arial" panose="020B0604020202020204" pitchFamily="34" charset="0"/>
              </a:rPr>
              <a:t>BPW International</a:t>
            </a:r>
          </a:p>
          <a:p>
            <a:pPr algn="ctr" eaLnBrk="1" hangingPunct="1">
              <a:buFontTx/>
              <a:buNone/>
              <a:defRPr/>
            </a:pPr>
            <a:endParaRPr lang="fr-CH" altLang="en-US" sz="2400" dirty="0">
              <a:latin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fr-CH" altLang="en-US" sz="1200" b="1" dirty="0">
              <a:latin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fr-CH" altLang="de-DE" b="1" dirty="0">
                <a:latin typeface="Arial" panose="020B0604020202020204" pitchFamily="34" charset="0"/>
              </a:rPr>
              <a:t>LEADERS’ SUMMIT </a:t>
            </a:r>
          </a:p>
          <a:p>
            <a:pPr algn="ctr" eaLnBrk="1" hangingPunct="1">
              <a:buFontTx/>
              <a:buNone/>
              <a:defRPr/>
            </a:pPr>
            <a:r>
              <a:rPr lang="fr-CH" altLang="de-DE" b="1" dirty="0">
                <a:latin typeface="Arial" panose="020B0604020202020204" pitchFamily="34" charset="0"/>
              </a:rPr>
              <a:t>CAIRO</a:t>
            </a:r>
            <a:endParaRPr lang="en-US" alt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fr-CH" altLang="en-US" sz="1050" dirty="0">
              <a:latin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fr-CH" altLang="en-US" sz="1400" dirty="0">
              <a:latin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fr-CH" altLang="en-US" sz="2400" dirty="0">
                <a:latin typeface="Arial" panose="020B0604020202020204" pitchFamily="34" charset="0"/>
              </a:rPr>
              <a:t>7th </a:t>
            </a:r>
            <a:r>
              <a:rPr lang="fr-CH" altLang="en-US" sz="2400" dirty="0" err="1">
                <a:latin typeface="Arial" panose="020B0604020202020204" pitchFamily="34" charset="0"/>
              </a:rPr>
              <a:t>November</a:t>
            </a:r>
            <a:r>
              <a:rPr lang="fr-CH" altLang="en-US" sz="2400" dirty="0">
                <a:latin typeface="Arial" panose="020B0604020202020204" pitchFamily="34" charset="0"/>
              </a:rPr>
              <a:t> 2021</a:t>
            </a:r>
            <a:endParaRPr lang="fr-CH" altLang="en-US" sz="2000" dirty="0">
              <a:latin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fr-CH" altLang="en-US" sz="2400" dirty="0">
              <a:latin typeface="Arial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D2C147D-1D1C-E84D-AC02-C4DFC5B38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F5B67BAC-FD02-B34D-B119-8C1396CCE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8600" y="6324600"/>
            <a:ext cx="38608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4101" name="Picture 7" descr="logo2005">
            <a:extLst>
              <a:ext uri="{FF2B5EF4-FFF2-40B4-BE49-F238E27FC236}">
                <a16:creationId xmlns:a16="http://schemas.microsoft.com/office/drawing/2014/main" id="{D83F9E65-2D65-5948-806E-F0A336D62A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 descr="logo2005">
            <a:extLst>
              <a:ext uri="{FF2B5EF4-FFF2-40B4-BE49-F238E27FC236}">
                <a16:creationId xmlns:a16="http://schemas.microsoft.com/office/drawing/2014/main" id="{5C33C536-7C17-C648-92BE-3AE3286FA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228600"/>
            <a:ext cx="21717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279B4B0-2DFF-4B4C-9E9B-93B3ABE27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A8650A3F-8646-7C41-9DBE-30124FD50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8600" y="6324600"/>
            <a:ext cx="38608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6148" name="Picture 5" descr="logo2005">
            <a:extLst>
              <a:ext uri="{FF2B5EF4-FFF2-40B4-BE49-F238E27FC236}">
                <a16:creationId xmlns:a16="http://schemas.microsoft.com/office/drawing/2014/main" id="{571BD2BD-6A04-754F-AC3A-AD405D2A5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9" name="Rectangle 6">
            <a:extLst>
              <a:ext uri="{FF2B5EF4-FFF2-40B4-BE49-F238E27FC236}">
                <a16:creationId xmlns:a16="http://schemas.microsoft.com/office/drawing/2014/main" id="{E696E0BA-C357-7B41-A806-98C8CF55B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6150" name="Rectangle 8">
            <a:extLst>
              <a:ext uri="{FF2B5EF4-FFF2-40B4-BE49-F238E27FC236}">
                <a16:creationId xmlns:a16="http://schemas.microsoft.com/office/drawing/2014/main" id="{64C52398-DCDF-E849-BAF7-4FB4A256F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2563"/>
            <a:ext cx="883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3600" b="1">
                <a:latin typeface="Arial" panose="020B0604020202020204" pitchFamily="34" charset="0"/>
              </a:rPr>
              <a:t>Program</a:t>
            </a:r>
            <a:r>
              <a:rPr lang="fr-CH" altLang="en-US" b="1">
                <a:latin typeface="Arial" panose="020B0604020202020204" pitchFamily="34" charset="0"/>
              </a:rPr>
              <a:t> </a:t>
            </a:r>
            <a:endParaRPr lang="fr-CH" altLang="en-US" sz="2800" b="1">
              <a:latin typeface="Arial" panose="020B0604020202020204" pitchFamily="34" charset="0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0759A781-188D-164B-91F0-EC967BFB09B4}"/>
              </a:ext>
            </a:extLst>
          </p:cNvPr>
          <p:cNvGraphicFramePr>
            <a:graphicFrameLocks noGrp="1"/>
          </p:cNvGraphicFramePr>
          <p:nvPr/>
        </p:nvGraphicFramePr>
        <p:xfrm>
          <a:off x="850900" y="984250"/>
          <a:ext cx="7696200" cy="495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de-CH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de-CH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WELCOME to the LEADERS’ SUMMIT </a:t>
                      </a:r>
                      <a:endParaRPr lang="de-CH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President Dr. Catherine </a:t>
                      </a:r>
                      <a:r>
                        <a:rPr lang="en-US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Bosshart</a:t>
                      </a:r>
                      <a:endParaRPr lang="de-CH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CH" sz="11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WELCOME of the host and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Immediate Past International President </a:t>
                      </a:r>
                      <a:endParaRPr lang="de-CH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Amany Asfour</a:t>
                      </a:r>
                      <a:endParaRPr lang="de-CH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CH" sz="105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Presentation of program </a:t>
                      </a:r>
                      <a:endParaRPr lang="de-CH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 International President Dr. Antoinette Rüegg</a:t>
                      </a:r>
                      <a:endParaRPr lang="de-CH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CH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WELCOMES of BPW International Board Members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their 3 main topics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CH" sz="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 Coordinator Africa, </a:t>
                      </a:r>
                      <a:r>
                        <a:rPr lang="en-US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Hadia</a:t>
                      </a: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Gondji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CH" sz="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Vice President, </a:t>
                      </a:r>
                      <a:r>
                        <a:rPr lang="en-US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Chularat</a:t>
                      </a: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Israngkool</a:t>
                      </a: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Ayutthaya</a:t>
                      </a:r>
                      <a:endParaRPr lang="de-CH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CH" sz="7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="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Vice President, Dr. Giuseppina </a:t>
                      </a:r>
                      <a:r>
                        <a:rPr lang="en-US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Seidita</a:t>
                      </a:r>
                      <a:endParaRPr lang="de-CH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</a:rPr>
                        <a:t> </a:t>
                      </a:r>
                      <a:endParaRPr lang="de-CH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F78CA08-C0AD-4943-BA1D-083BD0D35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A52C9F66-86C9-054D-A0C7-F84FA596D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8600" y="6324600"/>
            <a:ext cx="38608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8196" name="Picture 5" descr="logo2005">
            <a:extLst>
              <a:ext uri="{FF2B5EF4-FFF2-40B4-BE49-F238E27FC236}">
                <a16:creationId xmlns:a16="http://schemas.microsoft.com/office/drawing/2014/main" id="{1CA53D0F-AD66-DD46-BAB8-5772B3EAE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7" name="Rectangle 6">
            <a:extLst>
              <a:ext uri="{FF2B5EF4-FFF2-40B4-BE49-F238E27FC236}">
                <a16:creationId xmlns:a16="http://schemas.microsoft.com/office/drawing/2014/main" id="{7F6F95CB-9789-E04B-AF83-92B907531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8198" name="Rectangle 8">
            <a:extLst>
              <a:ext uri="{FF2B5EF4-FFF2-40B4-BE49-F238E27FC236}">
                <a16:creationId xmlns:a16="http://schemas.microsoft.com/office/drawing/2014/main" id="{0B9ECECD-9A34-C049-9EB8-234EB249A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04800"/>
            <a:ext cx="883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3600" b="1">
                <a:latin typeface="Arial" panose="020B0604020202020204" pitchFamily="34" charset="0"/>
              </a:rPr>
              <a:t>Program</a:t>
            </a:r>
            <a:r>
              <a:rPr lang="fr-CH" altLang="en-US" b="1">
                <a:latin typeface="Arial" panose="020B0604020202020204" pitchFamily="34" charset="0"/>
              </a:rPr>
              <a:t> </a:t>
            </a:r>
            <a:endParaRPr lang="fr-CH" altLang="en-US" sz="2800" b="1">
              <a:latin typeface="Arial" panose="020B0604020202020204" pitchFamily="34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B67AE04-75AF-5A48-92E6-11826D174615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281113"/>
          <a:ext cx="7848600" cy="17827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82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de-CH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Presentation of Participants</a:t>
                      </a:r>
                      <a:endParaRPr lang="de-CH" sz="2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/ country / BPW function / profession</a:t>
                      </a:r>
                      <a:endParaRPr lang="de-CH" sz="24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main topics or questions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CH" sz="11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Parallel: Collecting and structuring questions</a:t>
                      </a:r>
                      <a:endParaRPr lang="de-CH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BC1EAF7C-4B96-564A-BB34-D93516A7724A}"/>
              </a:ext>
            </a:extLst>
          </p:cNvPr>
          <p:cNvGraphicFramePr>
            <a:graphicFrameLocks noGrp="1"/>
          </p:cNvGraphicFramePr>
          <p:nvPr/>
        </p:nvGraphicFramePr>
        <p:xfrm>
          <a:off x="623888" y="3189288"/>
          <a:ext cx="7834312" cy="1314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3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69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CH" sz="11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Breakout Sessions</a:t>
                      </a:r>
                      <a:endParaRPr lang="de-CH" sz="2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46" marR="4444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4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CH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Presentation of Results of Breakout Sessions</a:t>
                      </a:r>
                      <a:endParaRPr lang="de-CH" sz="2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46" marR="4444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57B3738D-7064-7245-90E2-1555365D9809}"/>
              </a:ext>
            </a:extLst>
          </p:cNvPr>
          <p:cNvGraphicFramePr>
            <a:graphicFrameLocks noGrp="1"/>
          </p:cNvGraphicFramePr>
          <p:nvPr/>
        </p:nvGraphicFramePr>
        <p:xfrm>
          <a:off x="636588" y="4816475"/>
          <a:ext cx="7821612" cy="974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21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4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55595" algn="l"/>
                        </a:tabLs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de-CH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855595" algn="l"/>
                        </a:tabLst>
                      </a:pP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Closure, Thanks</a:t>
                      </a:r>
                      <a:endParaRPr lang="de-CH" sz="3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855595" algn="l"/>
                        </a:tabLst>
                      </a:pPr>
                      <a:r>
                        <a:rPr lang="en-US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President Dr. Catherine </a:t>
                      </a:r>
                      <a:r>
                        <a:rPr lang="en-US" sz="24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Bosshart</a:t>
                      </a:r>
                      <a:endParaRPr lang="de-CH" sz="3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855595" algn="l"/>
                        </a:tabLs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CH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BEC56FC-52D2-9F47-8F6C-242AAF6F1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715E9ED8-89C0-2F47-AF8A-3C2A7F577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459538"/>
            <a:ext cx="38608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10244" name="Picture 5" descr="logo2005">
            <a:extLst>
              <a:ext uri="{FF2B5EF4-FFF2-40B4-BE49-F238E27FC236}">
                <a16:creationId xmlns:a16="http://schemas.microsoft.com/office/drawing/2014/main" id="{AFC40E52-C954-7144-989B-FBACFCF5E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Rectangle 6">
            <a:extLst>
              <a:ext uri="{FF2B5EF4-FFF2-40B4-BE49-F238E27FC236}">
                <a16:creationId xmlns:a16="http://schemas.microsoft.com/office/drawing/2014/main" id="{DCF33838-B1E9-1347-8AE0-42195C752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10246" name="Rectangle 8">
            <a:extLst>
              <a:ext uri="{FF2B5EF4-FFF2-40B4-BE49-F238E27FC236}">
                <a16:creationId xmlns:a16="http://schemas.microsoft.com/office/drawing/2014/main" id="{F2467716-8BE4-7142-ABC1-5FEBD8A1D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04800"/>
            <a:ext cx="8848725" cy="21240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3600" i="1">
                <a:latin typeface="Arial" panose="020B0604020202020204" pitchFamily="34" charset="0"/>
              </a:rPr>
              <a:t>Show our </a:t>
            </a:r>
            <a:r>
              <a:rPr lang="fr-CH" altLang="en-US" sz="3600" b="1" i="1">
                <a:latin typeface="Arial" panose="020B0604020202020204" pitchFamily="34" charset="0"/>
              </a:rPr>
              <a:t>PERFORMANCES</a:t>
            </a:r>
            <a:r>
              <a:rPr lang="fr-CH" altLang="en-US" sz="3600" b="1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3600" b="1">
                <a:latin typeface="Arial" panose="020B0604020202020204" pitchFamily="34" charset="0"/>
              </a:rPr>
              <a:t>=&gt; Collection of ALL BPW Projects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2800">
                <a:latin typeface="Arial" panose="020B0604020202020204" pitchFamily="34" charset="0"/>
              </a:rPr>
              <a:t>Registration on BPW International Website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2800" b="1">
                <a:latin typeface="Arial" panose="020B0604020202020204" pitchFamily="34" charset="0"/>
              </a:rPr>
              <a:t>www.bpw-international.org</a:t>
            </a:r>
            <a:r>
              <a:rPr lang="fr-CH" altLang="en-US" sz="2400" b="1">
                <a:latin typeface="Arial" panose="020B0604020202020204" pitchFamily="34" charset="0"/>
              </a:rPr>
              <a:t> </a:t>
            </a:r>
            <a:endParaRPr lang="fr-CH" altLang="en-US" sz="2000" b="1">
              <a:latin typeface="Arial" panose="020B0604020202020204" pitchFamily="34" charset="0"/>
            </a:endParaRPr>
          </a:p>
        </p:txBody>
      </p:sp>
      <p:sp>
        <p:nvSpPr>
          <p:cNvPr id="10247" name="Rectangle 8">
            <a:extLst>
              <a:ext uri="{FF2B5EF4-FFF2-40B4-BE49-F238E27FC236}">
                <a16:creationId xmlns:a16="http://schemas.microsoft.com/office/drawing/2014/main" id="{8E5F23B8-76B6-1D48-8AA3-852E61F42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2632075"/>
            <a:ext cx="8864600" cy="2397125"/>
          </a:xfrm>
          <a:prstGeom prst="rect">
            <a:avLst/>
          </a:prstGeom>
          <a:solidFill>
            <a:srgbClr val="FFC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3600" i="1">
                <a:latin typeface="Arial" panose="020B0604020202020204" pitchFamily="34" charset="0"/>
              </a:rPr>
              <a:t>Show our </a:t>
            </a:r>
            <a:r>
              <a:rPr lang="fr-CH" altLang="en-US" sz="3600" b="1" i="1">
                <a:latin typeface="Arial" panose="020B0604020202020204" pitchFamily="34" charset="0"/>
              </a:rPr>
              <a:t>COMPETENCES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3600" b="1">
                <a:latin typeface="Arial" panose="020B0604020202020204" pitchFamily="34" charset="0"/>
              </a:rPr>
              <a:t>=&gt; Collection of BPW Competences </a:t>
            </a:r>
            <a:endParaRPr lang="fr-CH" altLang="en-US" sz="360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>
                <a:latin typeface="Arial" panose="020B0604020202020204" pitchFamily="34" charset="0"/>
              </a:rPr>
              <a:t>In BPW International Business &amp; Services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b="1">
                <a:latin typeface="Arial" panose="020B0604020202020204" pitchFamily="34" charset="0"/>
              </a:rPr>
              <a:t> </a:t>
            </a:r>
            <a:r>
              <a:rPr lang="fr-CH" altLang="en-US" sz="3600" b="1">
                <a:latin typeface="Arial" panose="020B0604020202020204" pitchFamily="34" charset="0"/>
              </a:rPr>
              <a:t>DIRECTORY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9BF83297-A2B9-7C46-ADF2-001666841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5181600"/>
            <a:ext cx="8864600" cy="930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3600" b="1" i="1" dirty="0">
                <a:latin typeface="Arial" panose="020B0604020202020204" pitchFamily="34" charset="0"/>
              </a:rPr>
              <a:t>The Art of COOPERATION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CE41673-88A7-3044-8FFB-F87A4A48C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537F734-21E9-CD4C-8F8B-C2D607A7A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459538"/>
            <a:ext cx="38608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12292" name="Picture 5" descr="logo2005">
            <a:extLst>
              <a:ext uri="{FF2B5EF4-FFF2-40B4-BE49-F238E27FC236}">
                <a16:creationId xmlns:a16="http://schemas.microsoft.com/office/drawing/2014/main" id="{29E016A7-9B7A-714A-8189-FC7E1E8EB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6">
            <a:extLst>
              <a:ext uri="{FF2B5EF4-FFF2-40B4-BE49-F238E27FC236}">
                <a16:creationId xmlns:a16="http://schemas.microsoft.com/office/drawing/2014/main" id="{C10BACEF-A7F2-E94E-ABEC-A1F3987EE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12294" name="Rectangle 8">
            <a:extLst>
              <a:ext uri="{FF2B5EF4-FFF2-40B4-BE49-F238E27FC236}">
                <a16:creationId xmlns:a16="http://schemas.microsoft.com/office/drawing/2014/main" id="{4342235D-460D-1840-902D-B2B34CF71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423275" cy="5895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b="1">
                <a:latin typeface="Arial" panose="020B0604020202020204" pitchFamily="34" charset="0"/>
              </a:rPr>
              <a:t>Structure of Directory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fr-CH" altLang="en-US" sz="1100" b="1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fr-CH" altLang="en-US" sz="2800" b="1">
                <a:latin typeface="Arial" panose="020B0604020202020204" pitchFamily="34" charset="0"/>
              </a:rPr>
              <a:t>20 Branches and 3 Sectors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fr-CH" altLang="en-US" sz="16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1  Bank / Insurances / Trust / Business, Personnel,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    Legal Consultation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2  Construction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3  Clothing Business / Textile / Leatherware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4  Education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5  Office / ICT / Administration / Translation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6  Hospitality / Tourism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7  Health Services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8  Household / Interior Equipment / Decoration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9  Communication / Media / PR / Publicity / Marketing 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    Print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CH" altLang="en-US" sz="2400" b="1">
                <a:latin typeface="Arial" panose="020B0604020202020204" pitchFamily="34" charset="0"/>
              </a:rPr>
              <a:t>10 Body Care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0724728-82F6-DF40-8C52-49918DA62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A93365CF-154E-DC47-8E30-880E21C3C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459538"/>
            <a:ext cx="38608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14340" name="Picture 5" descr="logo2005">
            <a:extLst>
              <a:ext uri="{FF2B5EF4-FFF2-40B4-BE49-F238E27FC236}">
                <a16:creationId xmlns:a16="http://schemas.microsoft.com/office/drawing/2014/main" id="{CE404D6A-C132-8D42-AD91-9E80EFF39A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Rectangle 6">
            <a:extLst>
              <a:ext uri="{FF2B5EF4-FFF2-40B4-BE49-F238E27FC236}">
                <a16:creationId xmlns:a16="http://schemas.microsoft.com/office/drawing/2014/main" id="{C1DC29D7-4C78-9F4B-8710-9858ECA51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12294" name="Rectangle 8">
            <a:extLst>
              <a:ext uri="{FF2B5EF4-FFF2-40B4-BE49-F238E27FC236}">
                <a16:creationId xmlns:a16="http://schemas.microsoft.com/office/drawing/2014/main" id="{53C84CF6-760E-7342-A968-A4ABE099F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04800"/>
            <a:ext cx="8270875" cy="472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fr-CH" altLang="en-US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11"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Art / </a:t>
            </a:r>
            <a:r>
              <a:rPr lang="fr-CH" altLang="en-US" sz="2400" b="1" dirty="0" err="1">
                <a:latin typeface="Arial" panose="020B0604020202020204" pitchFamily="34" charset="0"/>
              </a:rPr>
              <a:t>Literature</a:t>
            </a:r>
            <a:r>
              <a:rPr lang="fr-CH" altLang="en-US" sz="2400" b="1" dirty="0">
                <a:latin typeface="Arial" panose="020B0604020202020204" pitchFamily="34" charset="0"/>
              </a:rPr>
              <a:t> / Music / </a:t>
            </a:r>
            <a:r>
              <a:rPr lang="fr-CH" altLang="en-US" sz="2400" b="1" dirty="0" err="1">
                <a:latin typeface="Arial" panose="020B0604020202020204" pitchFamily="34" charset="0"/>
              </a:rPr>
              <a:t>Theatre</a:t>
            </a:r>
            <a:r>
              <a:rPr lang="fr-CH" altLang="en-US" sz="2400" b="1" dirty="0">
                <a:latin typeface="Arial" panose="020B0604020202020204" pitchFamily="34" charset="0"/>
              </a:rPr>
              <a:t> / Cultural Institution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12  Food and </a:t>
            </a:r>
            <a:r>
              <a:rPr lang="fr-CH" altLang="en-US" sz="2400" b="1" dirty="0" err="1">
                <a:latin typeface="Arial" panose="020B0604020202020204" pitchFamily="34" charset="0"/>
              </a:rPr>
              <a:t>Luxury</a:t>
            </a:r>
            <a:r>
              <a:rPr lang="fr-CH" altLang="en-US" sz="2400" b="1" dirty="0">
                <a:latin typeface="Arial" panose="020B0604020202020204" pitchFamily="34" charset="0"/>
              </a:rPr>
              <a:t> Food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13  Public Administration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14  </a:t>
            </a:r>
            <a:r>
              <a:rPr lang="fr-CH" altLang="en-US" sz="2400" b="1" dirty="0" err="1">
                <a:latin typeface="Arial" panose="020B0604020202020204" pitchFamily="34" charset="0"/>
              </a:rPr>
              <a:t>Organizations</a:t>
            </a:r>
            <a:r>
              <a:rPr lang="fr-CH" altLang="en-US" sz="2400" b="1" dirty="0">
                <a:latin typeface="Arial" panose="020B0604020202020204" pitchFamily="34" charset="0"/>
              </a:rPr>
              <a:t> / Associations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15  Plants and </a:t>
            </a:r>
            <a:r>
              <a:rPr lang="fr-CH" altLang="en-US" sz="2400" b="1" dirty="0" err="1">
                <a:latin typeface="Arial" panose="020B0604020202020204" pitchFamily="34" charset="0"/>
              </a:rPr>
              <a:t>Animals</a:t>
            </a:r>
            <a:endParaRPr lang="fr-CH" altLang="en-US" sz="24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16  Production </a:t>
            </a:r>
            <a:r>
              <a:rPr lang="fr-CH" altLang="en-US" sz="2400" b="1" dirty="0" err="1">
                <a:latin typeface="Arial" panose="020B0604020202020204" pitchFamily="34" charset="0"/>
              </a:rPr>
              <a:t>Goods</a:t>
            </a:r>
            <a:endParaRPr lang="fr-CH" altLang="en-US" sz="24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17  Sport and </a:t>
            </a:r>
            <a:r>
              <a:rPr lang="fr-CH" altLang="en-US" sz="2400" b="1" dirty="0" err="1">
                <a:latin typeface="Arial" panose="020B0604020202020204" pitchFamily="34" charset="0"/>
              </a:rPr>
              <a:t>Leisure</a:t>
            </a:r>
            <a:r>
              <a:rPr lang="fr-CH" altLang="en-US" sz="2400" b="1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18  </a:t>
            </a:r>
            <a:r>
              <a:rPr lang="fr-CH" altLang="en-US" sz="2400" b="1" dirty="0" err="1">
                <a:latin typeface="Arial" panose="020B0604020202020204" pitchFamily="34" charset="0"/>
              </a:rPr>
              <a:t>Watches</a:t>
            </a:r>
            <a:r>
              <a:rPr lang="fr-CH" altLang="en-US" sz="2400" b="1" dirty="0">
                <a:latin typeface="Arial" panose="020B0604020202020204" pitchFamily="34" charset="0"/>
              </a:rPr>
              <a:t> / </a:t>
            </a:r>
            <a:r>
              <a:rPr lang="fr-CH" altLang="en-US" sz="2400" b="1" dirty="0" err="1">
                <a:latin typeface="Arial" panose="020B0604020202020204" pitchFamily="34" charset="0"/>
              </a:rPr>
              <a:t>Jewellery</a:t>
            </a:r>
            <a:r>
              <a:rPr lang="fr-CH" altLang="en-US" sz="2400" b="1" dirty="0">
                <a:latin typeface="Arial" panose="020B0604020202020204" pitchFamily="34" charset="0"/>
              </a:rPr>
              <a:t> / </a:t>
            </a:r>
            <a:r>
              <a:rPr lang="fr-CH" altLang="en-US" sz="2400" b="1" dirty="0" err="1">
                <a:latin typeface="Arial" panose="020B0604020202020204" pitchFamily="34" charset="0"/>
              </a:rPr>
              <a:t>Optics</a:t>
            </a:r>
            <a:endParaRPr lang="fr-CH" altLang="en-US" sz="24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19  Traffic and Transport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400" b="1" dirty="0">
                <a:latin typeface="Arial" panose="020B0604020202020204" pitchFamily="34" charset="0"/>
              </a:rPr>
              <a:t>20  </a:t>
            </a:r>
            <a:r>
              <a:rPr lang="fr-CH" altLang="en-US" sz="2400" b="1" dirty="0" err="1">
                <a:latin typeface="Arial" panose="020B0604020202020204" pitchFamily="34" charset="0"/>
              </a:rPr>
              <a:t>Other</a:t>
            </a:r>
            <a:r>
              <a:rPr lang="fr-CH" altLang="en-US" sz="2400" b="1" dirty="0">
                <a:latin typeface="Arial" panose="020B0604020202020204" pitchFamily="34" charset="0"/>
              </a:rPr>
              <a:t> </a:t>
            </a:r>
            <a:r>
              <a:rPr lang="fr-CH" altLang="en-US" sz="2400" b="1" dirty="0" err="1">
                <a:latin typeface="Arial" panose="020B0604020202020204" pitchFamily="34" charset="0"/>
              </a:rPr>
              <a:t>sectors</a:t>
            </a:r>
            <a:endParaRPr lang="fr-CH" altLang="en-US" sz="2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D263CDE-E580-734B-8370-6D3385A9A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23ED81F5-20B0-E441-A298-71589FF81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459538"/>
            <a:ext cx="38608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16388" name="Picture 5" descr="logo2005">
            <a:extLst>
              <a:ext uri="{FF2B5EF4-FFF2-40B4-BE49-F238E27FC236}">
                <a16:creationId xmlns:a16="http://schemas.microsoft.com/office/drawing/2014/main" id="{37C824A3-E218-E245-8185-09CD2F71C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9" name="Rectangle 6">
            <a:extLst>
              <a:ext uri="{FF2B5EF4-FFF2-40B4-BE49-F238E27FC236}">
                <a16:creationId xmlns:a16="http://schemas.microsoft.com/office/drawing/2014/main" id="{884B3420-D81C-E547-A5E8-589775188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14342" name="Rectangle 8">
            <a:extLst>
              <a:ext uri="{FF2B5EF4-FFF2-40B4-BE49-F238E27FC236}">
                <a16:creationId xmlns:a16="http://schemas.microsoft.com/office/drawing/2014/main" id="{6C4ABEA8-CABE-954D-84E4-670C7A351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79375"/>
            <a:ext cx="8864600" cy="54784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800" b="1" dirty="0">
                <a:latin typeface="Arial" panose="020B0604020202020204" pitchFamily="34" charset="0"/>
              </a:rPr>
              <a:t>Registration Items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fr-CH" altLang="en-US" sz="1400" b="1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800" b="1" dirty="0">
                <a:latin typeface="Arial" panose="020B0604020202020204" pitchFamily="34" charset="0"/>
              </a:rPr>
              <a:t>OBLIGATORY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r-CH" altLang="en-US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1    First </a:t>
            </a:r>
            <a:r>
              <a:rPr lang="fr-CH" altLang="en-US" sz="2000" b="1" dirty="0" err="1">
                <a:latin typeface="Arial" panose="020B0604020202020204" pitchFamily="34" charset="0"/>
              </a:rPr>
              <a:t>name</a:t>
            </a:r>
            <a:r>
              <a:rPr lang="fr-CH" altLang="en-US" sz="2000" b="1" dirty="0">
                <a:latin typeface="Arial" panose="020B0604020202020204" pitchFamily="34" charset="0"/>
              </a:rPr>
              <a:t> / </a:t>
            </a:r>
            <a:r>
              <a:rPr lang="fr-CH" altLang="en-US" sz="2000" b="1" dirty="0" err="1">
                <a:latin typeface="Arial" panose="020B0604020202020204" pitchFamily="34" charset="0"/>
              </a:rPr>
              <a:t>Family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b="1" dirty="0" err="1">
                <a:latin typeface="Arial" panose="020B0604020202020204" pitchFamily="34" charset="0"/>
              </a:rPr>
              <a:t>name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2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A Branch and </a:t>
            </a:r>
            <a:r>
              <a:rPr lang="fr-CH" altLang="en-US" sz="2000" b="1" dirty="0" err="1">
                <a:latin typeface="Arial" panose="020B0604020202020204" pitchFamily="34" charset="0"/>
              </a:rPr>
              <a:t>Sector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      B Branch and </a:t>
            </a:r>
            <a:r>
              <a:rPr lang="fr-CH" altLang="en-US" sz="2000" b="1" dirty="0" err="1">
                <a:latin typeface="Arial" panose="020B0604020202020204" pitchFamily="34" charset="0"/>
              </a:rPr>
              <a:t>Sector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Profession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BPW Club </a:t>
            </a:r>
            <a:r>
              <a:rPr lang="fr-CH" altLang="en-US" sz="2000" dirty="0">
                <a:latin typeface="Arial" panose="020B0604020202020204" pitchFamily="34" charset="0"/>
              </a:rPr>
              <a:t>(</a:t>
            </a:r>
            <a:r>
              <a:rPr lang="fr-CH" altLang="en-US" sz="2000" dirty="0" err="1">
                <a:latin typeface="Arial" panose="020B0604020202020204" pitchFamily="34" charset="0"/>
              </a:rPr>
              <a:t>e.g</a:t>
            </a:r>
            <a:r>
              <a:rPr lang="fr-CH" altLang="en-US" sz="2000" dirty="0">
                <a:latin typeface="Arial" panose="020B0604020202020204" pitchFamily="34" charset="0"/>
              </a:rPr>
              <a:t>. BPW </a:t>
            </a:r>
            <a:r>
              <a:rPr lang="fr-CH" altLang="en-US" sz="2000" dirty="0" err="1">
                <a:latin typeface="Arial" panose="020B0604020202020204" pitchFamily="34" charset="0"/>
              </a:rPr>
              <a:t>Cairo</a:t>
            </a:r>
            <a:r>
              <a:rPr lang="fr-CH" altLang="en-US" sz="2000" dirty="0">
                <a:latin typeface="Arial" panose="020B0604020202020204" pitchFamily="34" charset="0"/>
              </a:rPr>
              <a:t>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Country </a:t>
            </a:r>
            <a:r>
              <a:rPr lang="fr-CH" altLang="en-US" sz="2000" dirty="0">
                <a:latin typeface="Arial" panose="020B0604020202020204" pitchFamily="34" charset="0"/>
              </a:rPr>
              <a:t>(Scroll to </a:t>
            </a:r>
            <a:r>
              <a:rPr lang="fr-CH" altLang="en-US" sz="2000" dirty="0" err="1">
                <a:latin typeface="Arial" panose="020B0604020202020204" pitchFamily="34" charset="0"/>
              </a:rPr>
              <a:t>your</a:t>
            </a:r>
            <a:r>
              <a:rPr lang="fr-CH" altLang="en-US" sz="2000" dirty="0">
                <a:latin typeface="Arial" panose="020B0604020202020204" pitchFamily="34" charset="0"/>
              </a:rPr>
              <a:t> country)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 err="1">
                <a:latin typeface="Arial" panose="020B0604020202020204" pitchFamily="34" charset="0"/>
              </a:rPr>
              <a:t>Region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 err="1">
                <a:latin typeface="Arial" panose="020B0604020202020204" pitchFamily="34" charset="0"/>
              </a:rPr>
              <a:t>Working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b="1" dirty="0" err="1">
                <a:latin typeface="Arial" panose="020B0604020202020204" pitchFamily="34" charset="0"/>
              </a:rPr>
              <a:t>languages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dirty="0">
                <a:latin typeface="Arial" panose="020B0604020202020204" pitchFamily="34" charset="0"/>
              </a:rPr>
              <a:t>(Scrolling </a:t>
            </a:r>
            <a:r>
              <a:rPr lang="fr-CH" altLang="en-US" sz="2000" dirty="0" err="1">
                <a:latin typeface="Arial" panose="020B0604020202020204" pitchFamily="34" charset="0"/>
              </a:rPr>
              <a:t>list</a:t>
            </a:r>
            <a:r>
              <a:rPr lang="fr-CH" altLang="en-US" sz="2000" dirty="0">
                <a:latin typeface="Arial" panose="020B0604020202020204" pitchFamily="34" charset="0"/>
              </a:rPr>
              <a:t> / max. 6 </a:t>
            </a:r>
            <a:r>
              <a:rPr lang="fr-CH" altLang="en-US" sz="2000" dirty="0" err="1">
                <a:latin typeface="Arial" panose="020B0604020202020204" pitchFamily="34" charset="0"/>
              </a:rPr>
              <a:t>languages</a:t>
            </a:r>
            <a:r>
              <a:rPr lang="fr-CH" altLang="en-US" sz="2000" dirty="0">
                <a:latin typeface="Arial" panose="020B0604020202020204" pitchFamily="34" charset="0"/>
              </a:rPr>
              <a:t>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E-mail </a:t>
            </a:r>
            <a:r>
              <a:rPr lang="fr-CH" altLang="en-US" sz="2000" b="1" dirty="0" err="1">
                <a:latin typeface="Arial" panose="020B0604020202020204" pitchFamily="34" charset="0"/>
              </a:rPr>
              <a:t>address</a:t>
            </a:r>
            <a:r>
              <a:rPr lang="fr-CH" altLang="en-US" sz="2000" b="1" dirty="0">
                <a:latin typeface="Arial" panose="020B0604020202020204" pitchFamily="34" charset="0"/>
              </a:rPr>
              <a:t>, </a:t>
            </a:r>
            <a:r>
              <a:rPr lang="fr-CH" altLang="en-US" sz="2000" b="1" dirty="0" err="1">
                <a:latin typeface="Arial" panose="020B0604020202020204" pitchFamily="34" charset="0"/>
              </a:rPr>
              <a:t>will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b="1" dirty="0" err="1">
                <a:latin typeface="Arial" panose="020B0604020202020204" pitchFamily="34" charset="0"/>
              </a:rPr>
              <a:t>be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b="1" dirty="0" err="1">
                <a:latin typeface="Arial" panose="020B0604020202020204" pitchFamily="34" charset="0"/>
              </a:rPr>
              <a:t>covered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1600" dirty="0">
                <a:latin typeface="Arial" panose="020B0604020202020204" pitchFamily="34" charset="0"/>
              </a:rPr>
              <a:t>(</a:t>
            </a:r>
            <a:r>
              <a:rPr lang="fr-CH" altLang="en-US" sz="1600" dirty="0" err="1">
                <a:latin typeface="Arial" panose="020B0604020202020204" pitchFamily="34" charset="0"/>
              </a:rPr>
              <a:t>please</a:t>
            </a:r>
            <a:r>
              <a:rPr lang="fr-CH" altLang="en-US" sz="1600" dirty="0">
                <a:latin typeface="Arial" panose="020B0604020202020204" pitchFamily="34" charset="0"/>
              </a:rPr>
              <a:t> use </a:t>
            </a:r>
            <a:r>
              <a:rPr lang="fr-CH" altLang="en-US" sz="1600" dirty="0" err="1">
                <a:latin typeface="Arial" panose="020B0604020202020204" pitchFamily="34" charset="0"/>
              </a:rPr>
              <a:t>address</a:t>
            </a:r>
            <a:r>
              <a:rPr lang="fr-CH" altLang="en-US" sz="1600" dirty="0">
                <a:latin typeface="Arial" panose="020B0604020202020204" pitchFamily="34" charset="0"/>
              </a:rPr>
              <a:t> </a:t>
            </a:r>
            <a:r>
              <a:rPr lang="fr-CH" altLang="en-US" sz="1600" dirty="0" err="1">
                <a:latin typeface="Arial" panose="020B0604020202020204" pitchFamily="34" charset="0"/>
              </a:rPr>
              <a:t>which</a:t>
            </a:r>
            <a:r>
              <a:rPr lang="fr-CH" altLang="en-US" sz="1600" dirty="0">
                <a:latin typeface="Arial" panose="020B0604020202020204" pitchFamily="34" charset="0"/>
              </a:rPr>
              <a:t> </a:t>
            </a:r>
            <a:r>
              <a:rPr lang="fr-CH" altLang="en-US" sz="1600" dirty="0" err="1">
                <a:latin typeface="Arial" panose="020B0604020202020204" pitchFamily="34" charset="0"/>
              </a:rPr>
              <a:t>can</a:t>
            </a:r>
            <a:r>
              <a:rPr lang="fr-CH" altLang="en-US" sz="1600" dirty="0">
                <a:latin typeface="Arial" panose="020B0604020202020204" pitchFamily="34" charset="0"/>
              </a:rPr>
              <a:t> </a:t>
            </a:r>
            <a:r>
              <a:rPr lang="fr-CH" altLang="en-US" sz="1600" dirty="0" err="1">
                <a:latin typeface="Arial" panose="020B0604020202020204" pitchFamily="34" charset="0"/>
              </a:rPr>
              <a:t>easily</a:t>
            </a:r>
            <a:r>
              <a:rPr lang="fr-CH" altLang="en-US" sz="1600" dirty="0">
                <a:latin typeface="Arial" panose="020B0604020202020204" pitchFamily="34" charset="0"/>
              </a:rPr>
              <a:t> </a:t>
            </a:r>
            <a:r>
              <a:rPr lang="fr-CH" altLang="en-US" sz="1600" dirty="0" err="1">
                <a:latin typeface="Arial" panose="020B0604020202020204" pitchFamily="34" charset="0"/>
              </a:rPr>
              <a:t>replaced</a:t>
            </a:r>
            <a:r>
              <a:rPr lang="fr-CH" altLang="en-US" sz="1600" dirty="0">
                <a:latin typeface="Arial" panose="020B0604020202020204" pitchFamily="34" charset="0"/>
              </a:rPr>
              <a:t>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Mailing List – </a:t>
            </a:r>
            <a:r>
              <a:rPr lang="fr-CH" altLang="en-US" sz="2000" b="1" dirty="0" err="1">
                <a:latin typeface="Arial" panose="020B0604020202020204" pitchFamily="34" charset="0"/>
              </a:rPr>
              <a:t>Privacy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3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Activation of the registration (e-mail </a:t>
            </a:r>
            <a:r>
              <a:rPr lang="fr-CH" altLang="en-US" sz="2000" b="1" dirty="0" err="1">
                <a:latin typeface="Arial" panose="020B0604020202020204" pitchFamily="34" charset="0"/>
              </a:rPr>
              <a:t>address</a:t>
            </a:r>
            <a:r>
              <a:rPr lang="fr-CH" altLang="en-US" sz="2000" b="1" dirty="0">
                <a:latin typeface="Arial" panose="020B0604020202020204" pitchFamily="34" charset="0"/>
              </a:rPr>
              <a:t> of the Club President)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ABD18C0-B91C-7347-A719-B85C02AD2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6663"/>
            <a:ext cx="9144000" cy="533400"/>
          </a:xfrm>
          <a:prstGeom prst="rect">
            <a:avLst/>
          </a:prstGeom>
          <a:gradFill rotWithShape="0">
            <a:gsLst>
              <a:gs pos="0">
                <a:srgbClr val="FFFF23"/>
              </a:gs>
              <a:gs pos="100000">
                <a:srgbClr val="FFFFD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CH" altLang="en-US" sz="2400">
              <a:latin typeface="Arial" panose="020B0604020202020204" pitchFamily="34" charset="0"/>
            </a:endParaRP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77481D8F-7CDE-864F-A020-FD7DF9761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459538"/>
            <a:ext cx="38608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CH" altLang="en-US" sz="1600" b="1">
                <a:latin typeface="Arial" panose="020B0604020202020204" pitchFamily="34" charset="0"/>
              </a:rPr>
              <a:t>BPW International</a:t>
            </a:r>
          </a:p>
        </p:txBody>
      </p:sp>
      <p:pic>
        <p:nvPicPr>
          <p:cNvPr id="18436" name="Picture 5" descr="logo2005">
            <a:extLst>
              <a:ext uri="{FF2B5EF4-FFF2-40B4-BE49-F238E27FC236}">
                <a16:creationId xmlns:a16="http://schemas.microsoft.com/office/drawing/2014/main" id="{29F90CE6-59CB-9D43-B01E-17501292A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6237288"/>
            <a:ext cx="11731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7" name="Rectangle 6">
            <a:extLst>
              <a:ext uri="{FF2B5EF4-FFF2-40B4-BE49-F238E27FC236}">
                <a16:creationId xmlns:a16="http://schemas.microsoft.com/office/drawing/2014/main" id="{F0C4648D-BE8F-1444-B3AC-0381FD9D3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4775"/>
            <a:ext cx="73152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03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50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350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2922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494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066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63825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fr-CH" altLang="en-US" sz="3200" b="1">
              <a:latin typeface="Arial" panose="020B0604020202020204" pitchFamily="34" charset="0"/>
            </a:endParaRPr>
          </a:p>
        </p:txBody>
      </p:sp>
      <p:sp>
        <p:nvSpPr>
          <p:cNvPr id="14342" name="Rectangle 8">
            <a:extLst>
              <a:ext uri="{FF2B5EF4-FFF2-40B4-BE49-F238E27FC236}">
                <a16:creationId xmlns:a16="http://schemas.microsoft.com/office/drawing/2014/main" id="{4BA8C6AA-8543-A84C-B33C-163E6AE38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457200"/>
            <a:ext cx="8864600" cy="54784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800" b="1" dirty="0">
                <a:latin typeface="Arial" panose="020B0604020202020204" pitchFamily="34" charset="0"/>
              </a:rPr>
              <a:t>Registration Items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fr-CH" altLang="en-US" sz="1400" b="1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800" b="1" dirty="0">
                <a:latin typeface="Arial" panose="020B0604020202020204" pitchFamily="34" charset="0"/>
              </a:rPr>
              <a:t>OPTIONAL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r-CH" altLang="en-US" sz="2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Portrait photo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/>
              <a:defRPr/>
            </a:pPr>
            <a:r>
              <a:rPr lang="fr-CH" altLang="en-US" sz="2000" b="1" dirty="0" err="1">
                <a:latin typeface="Arial" panose="020B0604020202020204" pitchFamily="34" charset="0"/>
              </a:rPr>
              <a:t>Titles</a:t>
            </a:r>
            <a:r>
              <a:rPr lang="fr-CH" altLang="en-US" sz="2000" b="1" dirty="0">
                <a:latin typeface="Arial" panose="020B0604020202020204" pitchFamily="34" charset="0"/>
              </a:rPr>
              <a:t> (no / Dr. / Prof.)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/>
              <a:defRPr/>
            </a:pPr>
            <a:r>
              <a:rPr lang="fr-CH" altLang="en-US" sz="2000" b="1" dirty="0" err="1">
                <a:latin typeface="Arial" panose="020B0604020202020204" pitchFamily="34" charset="0"/>
              </a:rPr>
              <a:t>Website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b="1" dirty="0" err="1">
                <a:latin typeface="Arial" panose="020B0604020202020204" pitchFamily="34" charset="0"/>
              </a:rPr>
              <a:t>address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lain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Professional </a:t>
            </a:r>
            <a:r>
              <a:rPr lang="fr-CH" altLang="en-US" sz="2000" b="1" dirty="0" err="1">
                <a:latin typeface="Arial" panose="020B0604020202020204" pitchFamily="34" charset="0"/>
              </a:rPr>
              <a:t>experiences</a:t>
            </a:r>
            <a:r>
              <a:rPr lang="fr-CH" altLang="en-US" sz="2000" b="1" dirty="0">
                <a:latin typeface="Arial" panose="020B0604020202020204" pitchFamily="34" charset="0"/>
              </a:rPr>
              <a:t> (max. 800 </a:t>
            </a:r>
            <a:r>
              <a:rPr lang="fr-CH" altLang="en-US" sz="2000" b="1" dirty="0" err="1">
                <a:latin typeface="Arial" panose="020B0604020202020204" pitchFamily="34" charset="0"/>
              </a:rPr>
              <a:t>characters</a:t>
            </a:r>
            <a:r>
              <a:rPr lang="fr-CH" altLang="en-US" sz="2000" b="1" dirty="0">
                <a:latin typeface="Arial" panose="020B0604020202020204" pitchFamily="34" charset="0"/>
              </a:rPr>
              <a:t>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Social Media Links </a:t>
            </a:r>
            <a:r>
              <a:rPr lang="fr-CH" altLang="en-US" sz="2000" dirty="0">
                <a:latin typeface="Arial" panose="020B0604020202020204" pitchFamily="34" charset="0"/>
              </a:rPr>
              <a:t>(</a:t>
            </a:r>
            <a:r>
              <a:rPr lang="fr-CH" altLang="en-US" sz="2000" dirty="0" err="1">
                <a:latin typeface="Arial" panose="020B0604020202020204" pitchFamily="34" charset="0"/>
              </a:rPr>
              <a:t>linkedin</a:t>
            </a:r>
            <a:r>
              <a:rPr lang="fr-CH" altLang="en-US" sz="2000" dirty="0">
                <a:latin typeface="Arial" panose="020B0604020202020204" pitchFamily="34" charset="0"/>
              </a:rPr>
              <a:t> / </a:t>
            </a:r>
            <a:r>
              <a:rPr lang="fr-CH" altLang="en-US" sz="2000" dirty="0" err="1">
                <a:latin typeface="Arial" panose="020B0604020202020204" pitchFamily="34" charset="0"/>
              </a:rPr>
              <a:t>facebook</a:t>
            </a:r>
            <a:r>
              <a:rPr lang="fr-CH" altLang="en-US" sz="2000" dirty="0">
                <a:latin typeface="Arial" panose="020B0604020202020204" pitchFamily="34" charset="0"/>
              </a:rPr>
              <a:t> / twitter / more)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Ready to </a:t>
            </a:r>
            <a:r>
              <a:rPr lang="fr-CH" altLang="en-US" sz="2000" b="1" dirty="0" err="1">
                <a:latin typeface="Arial" panose="020B0604020202020204" pitchFamily="34" charset="0"/>
              </a:rPr>
              <a:t>act</a:t>
            </a:r>
            <a:r>
              <a:rPr lang="fr-CH" altLang="en-US" sz="2000" b="1" dirty="0">
                <a:latin typeface="Arial" panose="020B0604020202020204" pitchFamily="34" charset="0"/>
              </a:rPr>
              <a:t> as Expert, as Mentor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      or </a:t>
            </a:r>
            <a:r>
              <a:rPr lang="fr-CH" altLang="en-US" sz="2000" b="1" dirty="0" err="1">
                <a:latin typeface="Arial" panose="020B0604020202020204" pitchFamily="34" charset="0"/>
              </a:rPr>
              <a:t>offering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  <a:r>
              <a:rPr lang="fr-CH" altLang="en-US" sz="2000" b="1" dirty="0" err="1">
                <a:latin typeface="Arial" panose="020B0604020202020204" pitchFamily="34" charset="0"/>
              </a:rPr>
              <a:t>Presentations</a:t>
            </a:r>
            <a:r>
              <a:rPr lang="fr-CH" altLang="en-US" sz="2000" b="1" dirty="0">
                <a:latin typeface="Arial" panose="020B0604020202020204" pitchFamily="34" charset="0"/>
              </a:rPr>
              <a:t>, Interviews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lain" startAt="7"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BPW Offices </a:t>
            </a:r>
            <a:r>
              <a:rPr lang="fr-CH" altLang="en-US" sz="2000" b="1" dirty="0" err="1">
                <a:latin typeface="Arial" panose="020B0604020202020204" pitchFamily="34" charset="0"/>
              </a:rPr>
              <a:t>past</a:t>
            </a:r>
            <a:r>
              <a:rPr lang="fr-CH" altLang="en-US" sz="2000" b="1" dirty="0">
                <a:latin typeface="Arial" panose="020B0604020202020204" pitchFamily="34" charset="0"/>
              </a:rPr>
              <a:t> or </a:t>
            </a:r>
            <a:r>
              <a:rPr lang="fr-CH" altLang="en-US" sz="2000" b="1" dirty="0" err="1">
                <a:latin typeface="Arial" panose="020B0604020202020204" pitchFamily="34" charset="0"/>
              </a:rPr>
              <a:t>present</a:t>
            </a:r>
            <a:r>
              <a:rPr lang="fr-CH" altLang="en-US" sz="2000" b="1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dirty="0">
                <a:latin typeface="Arial" panose="020B0604020202020204" pitchFamily="34" charset="0"/>
              </a:rPr>
              <a:t>      </a:t>
            </a:r>
            <a:r>
              <a:rPr lang="fr-CH" altLang="en-US" sz="2000" b="1" dirty="0">
                <a:latin typeface="Arial" panose="020B0604020202020204" pitchFamily="34" charset="0"/>
              </a:rPr>
              <a:t>Club: </a:t>
            </a:r>
            <a:r>
              <a:rPr lang="fr-CH" altLang="en-US" sz="2000" dirty="0">
                <a:latin typeface="Arial" panose="020B0604020202020204" pitchFamily="34" charset="0"/>
              </a:rPr>
              <a:t>President / </a:t>
            </a:r>
            <a:r>
              <a:rPr lang="fr-CH" altLang="en-US" sz="2000" dirty="0" err="1">
                <a:latin typeface="Arial" panose="020B0604020202020204" pitchFamily="34" charset="0"/>
              </a:rPr>
              <a:t>Executive</a:t>
            </a:r>
            <a:r>
              <a:rPr lang="fr-CH" altLang="en-US" sz="2000" dirty="0">
                <a:latin typeface="Arial" panose="020B0604020202020204" pitchFamily="34" charset="0"/>
              </a:rPr>
              <a:t> </a:t>
            </a:r>
            <a:r>
              <a:rPr lang="fr-CH" altLang="en-US" sz="2000" dirty="0" err="1">
                <a:latin typeface="Arial" panose="020B0604020202020204" pitchFamily="34" charset="0"/>
              </a:rPr>
              <a:t>Board</a:t>
            </a:r>
            <a:endParaRPr lang="fr-CH" altLang="en-US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dirty="0">
                <a:latin typeface="Arial" panose="020B0604020202020204" pitchFamily="34" charset="0"/>
              </a:rPr>
              <a:t>      </a:t>
            </a:r>
            <a:r>
              <a:rPr lang="fr-CH" altLang="en-US" sz="2000" b="1" dirty="0" err="1">
                <a:latin typeface="Arial" panose="020B0604020202020204" pitchFamily="34" charset="0"/>
              </a:rPr>
              <a:t>Federation</a:t>
            </a:r>
            <a:r>
              <a:rPr lang="fr-CH" altLang="en-US" sz="2000" b="1" dirty="0">
                <a:latin typeface="Arial" panose="020B0604020202020204" pitchFamily="34" charset="0"/>
              </a:rPr>
              <a:t>:</a:t>
            </a:r>
            <a:r>
              <a:rPr lang="fr-CH" altLang="en-US" sz="2000" dirty="0">
                <a:latin typeface="Arial" panose="020B0604020202020204" pitchFamily="34" charset="0"/>
              </a:rPr>
              <a:t> President / </a:t>
            </a:r>
            <a:r>
              <a:rPr lang="fr-CH" altLang="en-US" sz="2000" dirty="0" err="1">
                <a:latin typeface="Arial" panose="020B0604020202020204" pitchFamily="34" charset="0"/>
              </a:rPr>
              <a:t>Executive</a:t>
            </a:r>
            <a:r>
              <a:rPr lang="fr-CH" altLang="en-US" sz="2000" dirty="0">
                <a:latin typeface="Arial" panose="020B0604020202020204" pitchFamily="34" charset="0"/>
              </a:rPr>
              <a:t> </a:t>
            </a:r>
            <a:r>
              <a:rPr lang="fr-CH" altLang="en-US" sz="2000" dirty="0" err="1">
                <a:latin typeface="Arial" panose="020B0604020202020204" pitchFamily="34" charset="0"/>
              </a:rPr>
              <a:t>Board</a:t>
            </a:r>
            <a:endParaRPr lang="fr-CH" altLang="en-US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      International: </a:t>
            </a:r>
            <a:r>
              <a:rPr lang="fr-CH" altLang="en-US" sz="2000" dirty="0">
                <a:latin typeface="Arial" panose="020B0604020202020204" pitchFamily="34" charset="0"/>
              </a:rPr>
              <a:t>President / </a:t>
            </a:r>
            <a:r>
              <a:rPr lang="fr-CH" altLang="en-US" sz="2000" dirty="0" err="1">
                <a:latin typeface="Arial" panose="020B0604020202020204" pitchFamily="34" charset="0"/>
              </a:rPr>
              <a:t>Executive</a:t>
            </a:r>
            <a:r>
              <a:rPr lang="fr-CH" altLang="en-US" sz="2000" dirty="0">
                <a:latin typeface="Arial" panose="020B0604020202020204" pitchFamily="34" charset="0"/>
              </a:rPr>
              <a:t> </a:t>
            </a:r>
            <a:r>
              <a:rPr lang="fr-CH" altLang="en-US" sz="2000" dirty="0" err="1">
                <a:latin typeface="Arial" panose="020B0604020202020204" pitchFamily="34" charset="0"/>
              </a:rPr>
              <a:t>Board</a:t>
            </a:r>
            <a:endParaRPr lang="fr-CH" altLang="en-US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8    City for </a:t>
            </a:r>
            <a:r>
              <a:rPr lang="fr-CH" altLang="en-US" sz="2000" b="1" dirty="0" err="1">
                <a:latin typeface="Arial" panose="020B0604020202020204" pitchFamily="34" charset="0"/>
              </a:rPr>
              <a:t>map</a:t>
            </a:r>
            <a:endParaRPr lang="fr-CH" altLang="en-US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CH" altLang="en-US" sz="2000" b="1" dirty="0">
                <a:latin typeface="Arial" panose="020B0604020202020204" pitchFamily="34" charset="0"/>
              </a:rPr>
              <a:t>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Macintosh PowerPoint</Application>
  <PresentationFormat>Bildschirmpräsentation (4:3)</PresentationFormat>
  <Paragraphs>145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Antoinette Ruegg</dc:creator>
  <cp:lastModifiedBy>Ursula Schmid</cp:lastModifiedBy>
  <cp:revision>195</cp:revision>
  <cp:lastPrinted>2019-03-08T01:22:18Z</cp:lastPrinted>
  <dcterms:created xsi:type="dcterms:W3CDTF">2007-09-02T03:36:16Z</dcterms:created>
  <dcterms:modified xsi:type="dcterms:W3CDTF">2021-11-30T21:03:34Z</dcterms:modified>
</cp:coreProperties>
</file>